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7"/>
    <p:restoredTop sz="94628"/>
  </p:normalViewPr>
  <p:slideViewPr>
    <p:cSldViewPr snapToGrid="0">
      <p:cViewPr>
        <p:scale>
          <a:sx n="41" d="100"/>
          <a:sy n="41" d="100"/>
        </p:scale>
        <p:origin x="3552" y="2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e4df4465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e4df446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e4df4465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e4df446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e4df4465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e4df4465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hyperlink" Target="http://www.youtube.com/watch?v=PjGH47Tg8aQ" TargetMode="Externa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51475" y="1184663"/>
            <a:ext cx="3318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 Prompt</a:t>
            </a:r>
            <a:endParaRPr sz="3600"/>
          </a:p>
        </p:txBody>
      </p:sp>
      <p:sp>
        <p:nvSpPr>
          <p:cNvPr id="63" name="Google Shape;63;p14"/>
          <p:cNvSpPr txBox="1">
            <a:spLocks noGrp="1"/>
          </p:cNvSpPr>
          <p:nvPr>
            <p:ph type="body" idx="1"/>
          </p:nvPr>
        </p:nvSpPr>
        <p:spPr>
          <a:xfrm>
            <a:off x="451475" y="1856075"/>
            <a:ext cx="6595500" cy="140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highlight>
                  <a:srgbClr val="FFFFFF"/>
                </a:highlight>
              </a:rPr>
              <a:t>“Your school wants to strengthen the community by encouraging experienced students to connect with new students and help them adjust to campus life. Design an experience that allows mentors and mentees to discover each other. Consider the needs of both mentors and mentees, including how someone may become a mentor and how to connect mentors to mentees.”</a:t>
            </a:r>
            <a:endParaRPr sz="1400"/>
          </a:p>
        </p:txBody>
      </p:sp>
      <p:sp>
        <p:nvSpPr>
          <p:cNvPr id="64" name="Google Shape;64;p1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title"/>
          </p:nvPr>
        </p:nvSpPr>
        <p:spPr>
          <a:xfrm>
            <a:off x="7702075" y="1751838"/>
            <a:ext cx="1215600" cy="35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t>Overview</a:t>
            </a:r>
            <a:endParaRPr sz="1800" b="1"/>
          </a:p>
        </p:txBody>
      </p:sp>
      <p:sp>
        <p:nvSpPr>
          <p:cNvPr id="66" name="Google Shape;66;p14"/>
          <p:cNvSpPr txBox="1">
            <a:spLocks noGrp="1"/>
          </p:cNvSpPr>
          <p:nvPr>
            <p:ph type="body" idx="1"/>
          </p:nvPr>
        </p:nvSpPr>
        <p:spPr>
          <a:xfrm>
            <a:off x="7475725" y="2105550"/>
            <a:ext cx="1441500" cy="1286100"/>
          </a:xfrm>
          <a:prstGeom prst="rect">
            <a:avLst/>
          </a:prstGeom>
        </p:spPr>
        <p:txBody>
          <a:bodyPr spcFirstLastPara="1" wrap="square" lIns="91425" tIns="91425" rIns="91425" bIns="91425" anchor="t" anchorCtr="0">
            <a:noAutofit/>
          </a:bodyPr>
          <a:lstStyle/>
          <a:p>
            <a:pPr marL="457200" lvl="0" indent="-133350" algn="l" rtl="0">
              <a:spcBef>
                <a:spcPts val="0"/>
              </a:spcBef>
              <a:spcAft>
                <a:spcPts val="0"/>
              </a:spcAft>
              <a:buClr>
                <a:srgbClr val="000000"/>
              </a:buClr>
              <a:buSzPts val="1200"/>
              <a:buFont typeface="Roboto Light"/>
              <a:buAutoNum type="arabicPeriod"/>
            </a:pPr>
            <a:r>
              <a:rPr lang="en" sz="1200">
                <a:solidFill>
                  <a:srgbClr val="222222"/>
                </a:solidFill>
                <a:latin typeface="Roboto Light"/>
                <a:ea typeface="Roboto Light"/>
                <a:cs typeface="Roboto Light"/>
                <a:sym typeface="Roboto Light"/>
              </a:rPr>
              <a:t>Problem</a:t>
            </a:r>
            <a:endParaRPr sz="1200">
              <a:solidFill>
                <a:srgbClr val="222222"/>
              </a:solidFill>
              <a:latin typeface="Roboto Light"/>
              <a:ea typeface="Roboto Light"/>
              <a:cs typeface="Roboto Light"/>
              <a:sym typeface="Roboto Light"/>
            </a:endParaRPr>
          </a:p>
          <a:p>
            <a:pPr marL="457200" lvl="0" indent="-133350" algn="l" rtl="0">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Research</a:t>
            </a:r>
            <a:endParaRPr sz="1200">
              <a:solidFill>
                <a:srgbClr val="222222"/>
              </a:solidFill>
              <a:latin typeface="Roboto Light"/>
              <a:ea typeface="Roboto Light"/>
              <a:cs typeface="Roboto Light"/>
              <a:sym typeface="Roboto Light"/>
            </a:endParaRPr>
          </a:p>
          <a:p>
            <a:pPr marL="457200" lvl="0" indent="-133350" algn="l" rtl="0">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Design</a:t>
            </a:r>
            <a:endParaRPr sz="1200">
              <a:solidFill>
                <a:srgbClr val="222222"/>
              </a:solidFill>
              <a:latin typeface="Roboto Light"/>
              <a:ea typeface="Roboto Light"/>
              <a:cs typeface="Roboto Light"/>
              <a:sym typeface="Roboto Light"/>
            </a:endParaRPr>
          </a:p>
          <a:p>
            <a:pPr marL="457200" lvl="0" indent="-133350" algn="l" rtl="0">
              <a:spcBef>
                <a:spcPts val="0"/>
              </a:spcBef>
              <a:spcAft>
                <a:spcPts val="0"/>
              </a:spcAft>
              <a:buClr>
                <a:srgbClr val="222222"/>
              </a:buClr>
              <a:buSzPts val="1200"/>
              <a:buFont typeface="Roboto Light"/>
              <a:buAutoNum type="arabicPeriod"/>
            </a:pPr>
            <a:r>
              <a:rPr lang="en" sz="1200">
                <a:solidFill>
                  <a:srgbClr val="222222"/>
                </a:solidFill>
                <a:latin typeface="Roboto Light"/>
                <a:ea typeface="Roboto Light"/>
                <a:cs typeface="Roboto Light"/>
                <a:sym typeface="Roboto Light"/>
              </a:rPr>
              <a:t>Evaluation</a:t>
            </a:r>
            <a:endParaRPr sz="1200">
              <a:solidFill>
                <a:srgbClr val="222222"/>
              </a:solidFill>
              <a:latin typeface="Roboto Light"/>
              <a:ea typeface="Roboto Light"/>
              <a:cs typeface="Roboto Light"/>
              <a:sym typeface="Roboto Light"/>
            </a:endParaRPr>
          </a:p>
        </p:txBody>
      </p:sp>
      <p:sp>
        <p:nvSpPr>
          <p:cNvPr id="67" name="Google Shape;67;p14"/>
          <p:cNvSpPr txBox="1">
            <a:spLocks noGrp="1"/>
          </p:cNvSpPr>
          <p:nvPr>
            <p:ph type="title"/>
          </p:nvPr>
        </p:nvSpPr>
        <p:spPr>
          <a:xfrm>
            <a:off x="451475" y="3340400"/>
            <a:ext cx="5549400" cy="3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School: Purdue University, West Lafayette, IN, USA</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51475" y="220800"/>
            <a:ext cx="37854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 Framing</a:t>
            </a:r>
            <a:endParaRPr sz="3600"/>
          </a:p>
        </p:txBody>
      </p:sp>
      <p:sp>
        <p:nvSpPr>
          <p:cNvPr id="73" name="Google Shape;73;p15"/>
          <p:cNvSpPr txBox="1">
            <a:spLocks noGrp="1"/>
          </p:cNvSpPr>
          <p:nvPr>
            <p:ph type="body" idx="1"/>
          </p:nvPr>
        </p:nvSpPr>
        <p:spPr>
          <a:xfrm>
            <a:off x="451475" y="892200"/>
            <a:ext cx="6582900" cy="40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school wants to strengthen the campus community and help out new students by encouraging more experienced students to help them out. </a:t>
            </a:r>
            <a:r>
              <a:rPr lang="en" sz="1400" b="1"/>
              <a:t>Why? </a:t>
            </a:r>
            <a:endParaRPr sz="1400" b="1"/>
          </a:p>
          <a:p>
            <a:pPr marL="0" lvl="0" indent="0" algn="l" rtl="0">
              <a:spcBef>
                <a:spcPts val="1600"/>
              </a:spcBef>
              <a:spcAft>
                <a:spcPts val="0"/>
              </a:spcAft>
              <a:buNone/>
            </a:pPr>
            <a:r>
              <a:rPr lang="en" sz="1400"/>
              <a:t>Adjusting to campus life can be a </a:t>
            </a:r>
            <a:r>
              <a:rPr lang="en" sz="1400" b="1"/>
              <a:t>challenging</a:t>
            </a:r>
            <a:r>
              <a:rPr lang="en" sz="1400"/>
              <a:t> experience for any student and especially for international students. Purdue University has one of the biggest international student populations in the country. Many resources (e.g., orientation weeks) already exist to smoothen the experience for new students. However, these resources are either </a:t>
            </a:r>
            <a:r>
              <a:rPr lang="en" sz="1400" b="1"/>
              <a:t>run over a short period of time</a:t>
            </a:r>
            <a:r>
              <a:rPr lang="en" sz="1400"/>
              <a:t> or students choose to </a:t>
            </a:r>
            <a:r>
              <a:rPr lang="en" sz="1400" b="1"/>
              <a:t>ignore</a:t>
            </a:r>
            <a:r>
              <a:rPr lang="en" sz="1400"/>
              <a:t> or </a:t>
            </a:r>
            <a:r>
              <a:rPr lang="en" sz="1400" b="1"/>
              <a:t>under use</a:t>
            </a:r>
            <a:r>
              <a:rPr lang="en" sz="1400"/>
              <a:t> them for various reasons (e.g., anxiety, lack of motivation, and so on).</a:t>
            </a:r>
            <a:endParaRPr sz="1400"/>
          </a:p>
          <a:p>
            <a:pPr marL="0" lvl="0" indent="0" algn="l" rtl="0">
              <a:spcBef>
                <a:spcPts val="1600"/>
              </a:spcBef>
              <a:spcAft>
                <a:spcPts val="0"/>
              </a:spcAft>
              <a:buNone/>
            </a:pPr>
            <a:r>
              <a:rPr lang="en" sz="1400"/>
              <a:t>Thus, the school wants to provide support to new students through other, more </a:t>
            </a:r>
            <a:r>
              <a:rPr lang="en" sz="1400" b="1"/>
              <a:t>natural means</a:t>
            </a:r>
            <a:r>
              <a:rPr lang="en" sz="1400"/>
              <a:t>, such as connecting them with more experienced students in a </a:t>
            </a:r>
            <a:r>
              <a:rPr lang="en" sz="1400" b="1"/>
              <a:t>mentor-mentee</a:t>
            </a:r>
            <a:r>
              <a:rPr lang="en" sz="1400"/>
              <a:t> sort of relationship.</a:t>
            </a:r>
            <a:endParaRPr sz="1400"/>
          </a:p>
          <a:p>
            <a:pPr marL="0" lvl="0" indent="0" algn="l" rtl="0">
              <a:spcBef>
                <a:spcPts val="1600"/>
              </a:spcBef>
              <a:spcAft>
                <a:spcPts val="0"/>
              </a:spcAft>
              <a:buNone/>
            </a:pPr>
            <a:r>
              <a:rPr lang="en" sz="1400"/>
              <a:t>The question is then, </a:t>
            </a:r>
            <a:r>
              <a:rPr lang="en" sz="1400" b="1"/>
              <a:t>how </a:t>
            </a:r>
            <a:r>
              <a:rPr lang="en" sz="1400"/>
              <a:t>should such connections be fostered?</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74" name="Google Shape;74;p1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body" idx="1"/>
          </p:nvPr>
        </p:nvSpPr>
        <p:spPr>
          <a:xfrm>
            <a:off x="7362275" y="2236050"/>
            <a:ext cx="1668300" cy="11496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a:pPr>
            <a:r>
              <a:rPr lang="en" b="1">
                <a:solidFill>
                  <a:srgbClr val="222222"/>
                </a:solidFill>
              </a:rPr>
              <a:t>Problem</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Framing</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51475" y="11217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 Framing</a:t>
            </a:r>
            <a:endParaRPr sz="3600"/>
          </a:p>
        </p:txBody>
      </p:sp>
      <p:sp>
        <p:nvSpPr>
          <p:cNvPr id="81" name="Google Shape;81;p16"/>
          <p:cNvSpPr txBox="1">
            <a:spLocks noGrp="1"/>
          </p:cNvSpPr>
          <p:nvPr>
            <p:ph type="body" idx="1"/>
          </p:nvPr>
        </p:nvSpPr>
        <p:spPr>
          <a:xfrm>
            <a:off x="451475" y="892200"/>
            <a:ext cx="6582900" cy="40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82" name="Google Shape;82;p1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7362275" y="2236050"/>
            <a:ext cx="1668300" cy="6714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a:pPr>
            <a:r>
              <a:rPr lang="en" b="1">
                <a:solidFill>
                  <a:srgbClr val="222222"/>
                </a:solidFill>
              </a:rPr>
              <a:t>Problem</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Framing</a:t>
            </a:r>
            <a:endParaRPr sz="1200">
              <a:solidFill>
                <a:srgbClr val="222222"/>
              </a:solidFill>
              <a:latin typeface="Roboto Light"/>
              <a:ea typeface="Roboto Light"/>
              <a:cs typeface="Roboto Light"/>
              <a:sym typeface="Roboto Light"/>
            </a:endParaRPr>
          </a:p>
        </p:txBody>
      </p:sp>
      <p:sp>
        <p:nvSpPr>
          <p:cNvPr id="84" name="Google Shape;84;p16"/>
          <p:cNvSpPr txBox="1">
            <a:spLocks noGrp="1"/>
          </p:cNvSpPr>
          <p:nvPr>
            <p:ph type="body" idx="1"/>
          </p:nvPr>
        </p:nvSpPr>
        <p:spPr>
          <a:xfrm>
            <a:off x="451475" y="1793100"/>
            <a:ext cx="6582900" cy="23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problem then essentially boils down to two main concerns:</a:t>
            </a:r>
            <a:endParaRPr sz="1400"/>
          </a:p>
          <a:p>
            <a:pPr marL="457200" lvl="0" indent="-317500" algn="l" rtl="0">
              <a:spcBef>
                <a:spcPts val="1600"/>
              </a:spcBef>
              <a:spcAft>
                <a:spcPts val="0"/>
              </a:spcAft>
              <a:buSzPts val="1400"/>
              <a:buChar char="●"/>
            </a:pPr>
            <a:r>
              <a:rPr lang="en" sz="1400"/>
              <a:t>If new students choose to not use the available resources, how do we motivate them to connect with their more experienced peers?</a:t>
            </a:r>
            <a:endParaRPr sz="1400"/>
          </a:p>
          <a:p>
            <a:pPr marL="457200" lvl="0" indent="-317500" algn="l" rtl="0">
              <a:spcBef>
                <a:spcPts val="0"/>
              </a:spcBef>
              <a:spcAft>
                <a:spcPts val="0"/>
              </a:spcAft>
              <a:buSzPts val="1400"/>
              <a:buChar char="●"/>
            </a:pPr>
            <a:r>
              <a:rPr lang="en" sz="1400"/>
              <a:t>As there are no obvious benefits of mentoring a new student, how do we encourage and promote mentorship idea to the experienced students?</a:t>
            </a:r>
            <a:endParaRPr sz="1400"/>
          </a:p>
          <a:p>
            <a:pPr marL="0" lvl="0" indent="0" algn="l" rtl="0">
              <a:spcBef>
                <a:spcPts val="1600"/>
              </a:spcBef>
              <a:spcAft>
                <a:spcPts val="0"/>
              </a:spcAft>
              <a:buNone/>
            </a:pPr>
            <a:r>
              <a:rPr lang="en" sz="1400"/>
              <a:t>To investigate these further, I have conducted some research in the forms of  </a:t>
            </a:r>
            <a:r>
              <a:rPr lang="en" sz="1400" b="1"/>
              <a:t>brainstorming session</a:t>
            </a:r>
            <a:r>
              <a:rPr lang="en" sz="1400"/>
              <a:t>, </a:t>
            </a:r>
            <a:r>
              <a:rPr lang="en" sz="1400" b="1"/>
              <a:t>competitive analysis</a:t>
            </a:r>
            <a:r>
              <a:rPr lang="en" sz="1400"/>
              <a:t>, and </a:t>
            </a:r>
            <a:r>
              <a:rPr lang="en" sz="1400" b="1"/>
              <a:t>user research</a:t>
            </a:r>
            <a:r>
              <a:rPr lang="en" sz="1400"/>
              <a: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Brainstorming</a:t>
            </a:r>
            <a:endParaRPr sz="3600"/>
          </a:p>
        </p:txBody>
      </p:sp>
      <p:sp>
        <p:nvSpPr>
          <p:cNvPr id="90" name="Google Shape;90;p17"/>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1" name="Google Shape;91;p1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body" idx="1"/>
          </p:nvPr>
        </p:nvSpPr>
        <p:spPr>
          <a:xfrm>
            <a:off x="7261425" y="2236050"/>
            <a:ext cx="1953900" cy="6714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p:txBody>
      </p:sp>
      <p:pic>
        <p:nvPicPr>
          <p:cNvPr id="93" name="Google Shape;93;p17"/>
          <p:cNvPicPr preferRelativeResize="0"/>
          <p:nvPr/>
        </p:nvPicPr>
        <p:blipFill>
          <a:blip r:embed="rId3">
            <a:alphaModFix/>
          </a:blip>
          <a:stretch>
            <a:fillRect/>
          </a:stretch>
        </p:blipFill>
        <p:spPr>
          <a:xfrm>
            <a:off x="1201475" y="1065275"/>
            <a:ext cx="5082900" cy="38121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2232</Words>
  <Application>Microsoft Macintosh PowerPoint</Application>
  <PresentationFormat>Экран (16:9)</PresentationFormat>
  <Paragraphs>371</Paragraphs>
  <Slides>46</Slides>
  <Notes>46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46</vt:i4>
      </vt:variant>
    </vt:vector>
  </HeadingPairs>
  <TitlesOfParts>
    <vt:vector size="52" baseType="lpstr">
      <vt:lpstr>Arial</vt:lpstr>
      <vt:lpstr>Gill Sans Ultra Bold</vt:lpstr>
      <vt:lpstr>Menlo</vt:lpstr>
      <vt:lpstr>Roboto</vt:lpstr>
      <vt:lpstr>Roboto Light</vt:lpstr>
      <vt:lpstr>Simple Light</vt:lpstr>
      <vt:lpstr>IBot</vt:lpstr>
      <vt:lpstr>Design Prompt</vt:lpstr>
      <vt:lpstr>Problem Framing</vt:lpstr>
      <vt:lpstr>Problem Framing</vt:lpstr>
      <vt:lpstr>Brainstorming</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2</cp:revision>
  <dcterms:modified xsi:type="dcterms:W3CDTF">2024-12-26T17:01:44Z</dcterms:modified>
</cp:coreProperties>
</file>